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9144000" cy="6858000"/>
  <p:notesSz cx="70104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6D5D308-F60E-49FB-A0ED-AABEB98095F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1EA5E8E7-1229-40B6-93EC-8B4451F1AA4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F0BD4AAD-1CBE-4758-8B40-A2DA350CBA7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35E3F113-8DF0-4715-B381-FD975444986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4F1999FE-9AB0-4D5A-9EC7-670FC4F7398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  <a:spcBef>
                <a:spcPts val="601"/>
              </a:spcBef>
            </a:pPr>
            <a:fld id="{F4CBCBFC-E6FA-498B-AAD7-B3885EEE570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  <a:spcBef>
                <a:spcPts val="601"/>
              </a:spcBef>
            </a:pPr>
            <a:fld id="{FD66463C-67CE-4DDD-A8D1-091025E3BAF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DB160E95-7393-43AE-8F10-435DB10D641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B55945C8-A34A-4536-A8BC-2E678A7398F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1867BA5C-0E29-45B8-831B-82641079C6D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C1791F43-02BF-45AE-B603-0E69CF21529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  <a:spcBef>
                <a:spcPts val="601"/>
              </a:spcBef>
            </a:pPr>
            <a:fld id="{D5BBE427-0960-47CF-A03A-A122060E165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C4B7F3AD-4287-4969-BAF7-980940753C85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700920" y="1161720"/>
            <a:ext cx="5607720" cy="3137400"/>
          </a:xfrm>
          <a:prstGeom prst="rect">
            <a:avLst/>
          </a:prstGeom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00920" y="4473720"/>
            <a:ext cx="5607720" cy="3660120"/>
          </a:xfrm>
          <a:prstGeom prst="rect">
            <a:avLst/>
          </a:prstGeom>
        </p:spPr>
        <p:txBody>
          <a:bodyPr/>
          <a:p>
            <a:endParaRPr b="0" lang="en-US" sz="2440" spc="-1" strike="noStrike">
              <a:latin typeface="Arial"/>
            </a:endParaRPr>
          </a:p>
        </p:txBody>
      </p:sp>
      <p:sp>
        <p:nvSpPr>
          <p:cNvPr id="403" name="TextShape 3"/>
          <p:cNvSpPr txBox="1"/>
          <p:nvPr/>
        </p:nvSpPr>
        <p:spPr>
          <a:xfrm>
            <a:off x="3970800" y="8829720"/>
            <a:ext cx="3037320" cy="465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D663CA-08D0-42CE-A9A4-A0A2F50221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36F50272-3756-444D-A07D-8FB7D7D0EE4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389D8688-ECD3-492A-83E5-7F54ED82B15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B71FA459-9AB2-4625-A309-A9A4CB1A032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0479ADB7-8227-4831-B212-BDE31B18267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C44DA804-53D3-4A1A-8006-6675E25E483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9F1984D3-E233-4FF7-9C44-5C280FE17A0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645DBC45-D737-4A91-92D6-0084285A252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5A6848F9-044C-4F34-922F-92E52875F0D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</a:pPr>
            <a:fld id="{AEB8737C-C8C3-4D1C-88DD-9C6758C4399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Pillsbury surged 3 3-4 to 62 in big board composite trading of 3.1 million shares after Britain’s Grand Metropolitan raised its hostile tender offer by $3 a share to $63.  The company promptly rejected the sweetened bid, which came after the two sides couldn’t agree to a higher offer on friendly terms over the weekend.”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Result: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Corp-Takeover-Core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Subevent: Increased Offer, Rejected Offer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Type: Hostile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Target: Pillsbury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Suitor: Grand Metropolitan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Share-Price: 63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Stock-Exchange NYSE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Volume 3.1M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Effect-On-Stock: (Up Increment : 3 3-4, to 62)</a:t>
            </a: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Reuters news does this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181160" y="696960"/>
            <a:ext cx="4645800" cy="348372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934560" y="4415760"/>
            <a:ext cx="5138280" cy="4181040"/>
          </a:xfrm>
          <a:prstGeom prst="rect">
            <a:avLst/>
          </a:prstGeom>
        </p:spPr>
        <p:txBody>
          <a:bodyPr lIns="93240" rIns="93240" tIns="46440" bIns="464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972600" y="8831520"/>
            <a:ext cx="3035160" cy="462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46440" bIns="46440" anchor="b"/>
          <a:p>
            <a:pPr algn="r">
              <a:lnSpc>
                <a:spcPct val="100000"/>
              </a:lnSpc>
              <a:spcBef>
                <a:spcPts val="601"/>
              </a:spcBef>
            </a:pPr>
            <a:fld id="{B40C54B7-6CF1-40E8-9BC2-D87A6805787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284760" y="6346080"/>
            <a:ext cx="8630640" cy="444600"/>
            <a:chOff x="284760" y="6346080"/>
            <a:chExt cx="8630640" cy="444600"/>
          </a:xfrm>
        </p:grpSpPr>
        <p:sp>
          <p:nvSpPr>
            <p:cNvPr id="1" name="Line 2"/>
            <p:cNvSpPr/>
            <p:nvPr/>
          </p:nvSpPr>
          <p:spPr>
            <a:xfrm>
              <a:off x="284760" y="6346080"/>
              <a:ext cx="8579520" cy="360"/>
            </a:xfrm>
            <a:prstGeom prst="line">
              <a:avLst/>
            </a:prstGeom>
            <a:ln w="12600">
              <a:solidFill>
                <a:srgbClr val="007dc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" name="Picture 9" descr=""/>
            <p:cNvPicPr/>
            <p:nvPr/>
          </p:nvPicPr>
          <p:blipFill>
            <a:blip r:embed="rId2"/>
            <a:stretch/>
          </p:blipFill>
          <p:spPr>
            <a:xfrm>
              <a:off x="7314480" y="6408360"/>
              <a:ext cx="1600920" cy="382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CustomShape 3"/>
          <p:cNvSpPr/>
          <p:nvPr/>
        </p:nvSpPr>
        <p:spPr>
          <a:xfrm>
            <a:off x="0" y="3457080"/>
            <a:ext cx="9141480" cy="3426480"/>
          </a:xfrm>
          <a:prstGeom prst="rect">
            <a:avLst/>
          </a:prstGeom>
          <a:solidFill>
            <a:srgbClr val="3876ba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597960" y="6267240"/>
            <a:ext cx="3719880" cy="45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>
              <a:lnSpc>
                <a:spcPct val="100000"/>
              </a:lnSpc>
            </a:pPr>
            <a:r>
              <a:rPr b="0" i="1" lang="en-US" sz="10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KipSutter@gmail.com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2820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ic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yl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28200" y="1825560"/>
            <a:ext cx="788652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62820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4B7C8FA-D5F0-4DC3-B57F-5DF0B55F8346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09/25/2019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3028680" y="6356520"/>
            <a:ext cx="3085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645768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9D6349D-F5BF-415C-87AF-3824A9A9BD2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meetup.com/Downtown-Omaha-Machine-Learning-Group/" TargetMode="External"/><Relationship Id="rId2" Type="http://schemas.openxmlformats.org/officeDocument/2006/relationships/hyperlink" Target="https://www.meetup.com/Downtown-Omaha-Machine-Learning-Group/events/264459673/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s://en.wikipedia.org/wiki/Word_embedding" TargetMode="External"/><Relationship Id="rId3" Type="http://schemas.openxmlformats.org/officeDocument/2006/relationships/hyperlink" Target="https://en.wikipedia.org/wiki/Neural_network" TargetMode="External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nltk.org/book/" TargetMode="External"/><Relationship Id="rId2" Type="http://schemas.openxmlformats.org/officeDocument/2006/relationships/hyperlink" Target="http://www.nltk.org/book/" TargetMode="External"/><Relationship Id="rId3" Type="http://schemas.openxmlformats.org/officeDocument/2006/relationships/hyperlink" Target="http://cs224d.stanford.edu/" TargetMode="External"/><Relationship Id="rId4" Type="http://schemas.openxmlformats.org/officeDocument/2006/relationships/hyperlink" Target="http://cs224d.stanford.edu/" TargetMode="External"/><Relationship Id="rId5" Type="http://schemas.openxmlformats.org/officeDocument/2006/relationships/hyperlink" Target="https://www.youtube.com/watch?v=nfoudtpBV68&amp;list=PL6397E4B26D00A269" TargetMode="External"/><Relationship Id="rId6" Type="http://schemas.openxmlformats.org/officeDocument/2006/relationships/hyperlink" Target="https://ocw.mit.edu/courses/electrical-engineering-and-computer-science/6-864-advanced-natural-language-processing-fall-2005/lecture-notes/" TargetMode="External"/><Relationship Id="rId7" Type="http://schemas.openxmlformats.org/officeDocument/2006/relationships/hyperlink" Target="https://ocw.mit.edu/courses/electrical-engineering-and-computer-science/6-864-advanced-natural-language-processing-fall-2005/lecture-notes/" TargetMode="External"/><Relationship Id="rId8" Type="http://schemas.openxmlformats.org/officeDocument/2006/relationships/hyperlink" Target="https://ocw.mit.edu/courses/electrical-engineering-and-computer-science/6-864-advanced-natural-language-processing-fall-2005/lecture-notes/" TargetMode="External"/><Relationship Id="rId9" Type="http://schemas.openxmlformats.org/officeDocument/2006/relationships/hyperlink" Target="https://www.quora.com/How-do-I-learn-Natural-Language-Processing" TargetMode="External"/><Relationship Id="rId10" Type="http://schemas.openxmlformats.org/officeDocument/2006/relationships/hyperlink" Target="https://www.quora.com/How-do-I-learn-Natural-Language-Processing" TargetMode="External"/><Relationship Id="rId11" Type="http://schemas.openxmlformats.org/officeDocument/2006/relationships/hyperlink" Target="https://www.quora.com/How-do-I-learn-Natural-Language-Processing" TargetMode="External"/><Relationship Id="rId1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web.stanford.edu/~jurafsky/NLPCourseraSlides.html" TargetMode="External"/><Relationship Id="rId3" Type="http://schemas.openxmlformats.org/officeDocument/2006/relationships/hyperlink" Target="https://web.stanford.edu/~jurafsky/NLPCourseraSlides.html" TargetMode="External"/><Relationship Id="rId4" Type="http://schemas.openxmlformats.org/officeDocument/2006/relationships/hyperlink" Target="https://web.stanford.edu/~jurafsky/NLPCourseraSlides.html" TargetMode="External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web.stanford.edu/~jurafsky/NLPCourseraSlides.html" TargetMode="External"/><Relationship Id="rId3" Type="http://schemas.openxmlformats.org/officeDocument/2006/relationships/hyperlink" Target="https://web.stanford.edu/~jurafsky/NLPCourseraSlides.html" TargetMode="External"/><Relationship Id="rId4" Type="http://schemas.openxmlformats.org/officeDocument/2006/relationships/hyperlink" Target="https://web.stanford.edu/~jurafsky/NLPCourseraSlides.html" TargetMode="External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s://en.wikipedia.org/wiki/Document" TargetMode="External"/><Relationship Id="rId7" Type="http://schemas.openxmlformats.org/officeDocument/2006/relationships/hyperlink" Target="https://en.wikipedia.org/wiki/Text_corpus" TargetMode="External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626760" y="389520"/>
            <a:ext cx="731268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b4c4d"/>
                </a:solidFill>
                <a:latin typeface="Arial"/>
                <a:ea typeface="DejaVu Sans"/>
              </a:rPr>
              <a:t>Introduction to Text Mining/</a:t>
            </a:r>
            <a:br/>
            <a:r>
              <a:rPr b="1" lang="en-US" sz="3200" spc="-1" strike="noStrike">
                <a:solidFill>
                  <a:srgbClr val="4b4c4d"/>
                </a:solidFill>
                <a:latin typeface="Arial"/>
                <a:ea typeface="DejaVu Sans"/>
              </a:rPr>
              <a:t>Natural Language Processing (NLP)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651240" y="1696680"/>
            <a:ext cx="7264080" cy="1243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ts val="2999"/>
              </a:lnSpc>
            </a:pPr>
            <a:r>
              <a:rPr b="0" lang="en-US" sz="2000" spc="-1" strike="noStrike">
                <a:solidFill>
                  <a:srgbClr val="4b4c4d"/>
                </a:solidFill>
                <a:latin typeface="Arial"/>
                <a:ea typeface="DejaVu Sans"/>
              </a:rPr>
              <a:t>Kip Sutter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ts val="2999"/>
              </a:lnSpc>
            </a:pPr>
            <a:r>
              <a:rPr b="0" lang="en-US" sz="18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1"/>
              </a:rPr>
              <a:t>Downtown Omaha Machine Learning Group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ts val="2999"/>
              </a:lnSpc>
            </a:pPr>
            <a:r>
              <a:rPr b="0" lang="en-US" sz="2000" spc="-1" strike="noStrike">
                <a:solidFill>
                  <a:srgbClr val="4b4c4d"/>
                </a:solidFill>
                <a:latin typeface="Arial"/>
                <a:ea typeface="DejaVu Sans"/>
              </a:rPr>
              <a:t>Sep 25th, 2019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3655800" y="5583960"/>
            <a:ext cx="5485680" cy="4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4"/>
          <p:cNvSpPr/>
          <p:nvPr/>
        </p:nvSpPr>
        <p:spPr>
          <a:xfrm>
            <a:off x="-262440" y="3865680"/>
            <a:ext cx="1821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5"/>
          <p:cNvSpPr/>
          <p:nvPr/>
        </p:nvSpPr>
        <p:spPr>
          <a:xfrm>
            <a:off x="365040" y="3173040"/>
            <a:ext cx="8386200" cy="21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 u="sng">
                <a:solidFill>
                  <a:srgbClr val="1c3b5d"/>
                </a:solidFill>
                <a:uFillTx/>
                <a:latin typeface="Georgia"/>
                <a:ea typeface="DejaVu Sans"/>
              </a:rPr>
              <a:t>Outline:</a:t>
            </a:r>
            <a:r>
              <a:rPr b="1" lang="en-US" sz="1400" spc="-1" strike="noStrike">
                <a:solidFill>
                  <a:srgbClr val="1c3b5d"/>
                </a:solidFill>
                <a:latin typeface="Georgia"/>
                <a:ea typeface="DejaVu Sans"/>
              </a:rPr>
              <a:t>	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700"/>
              </a:spcBef>
              <a:buClr>
                <a:srgbClr val="1c3b5d"/>
              </a:buClr>
              <a:buFont typeface="Wingdings" charset="2"/>
              <a:buChar char=""/>
            </a:pPr>
            <a:r>
              <a:rPr b="0" lang="en-US" sz="1400" spc="-1" strike="noStrike">
                <a:solidFill>
                  <a:srgbClr val="1c3b5d"/>
                </a:solidFill>
                <a:latin typeface="Georgia"/>
                <a:ea typeface="DejaVu Sans"/>
              </a:rPr>
              <a:t>NLP Introduction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700"/>
              </a:spcBef>
              <a:buClr>
                <a:srgbClr val="1c3b5d"/>
              </a:buClr>
              <a:buFont typeface="Wingdings" charset="2"/>
              <a:buChar char=""/>
            </a:pPr>
            <a:r>
              <a:rPr b="0" lang="en-US" sz="1400" spc="-1" strike="noStrike">
                <a:solidFill>
                  <a:srgbClr val="1c3b5d"/>
                </a:solidFill>
                <a:latin typeface="Georgia"/>
                <a:ea typeface="DejaVu Sans"/>
              </a:rPr>
              <a:t>Key terms used in Natural language Processing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700"/>
              </a:spcBef>
              <a:buClr>
                <a:srgbClr val="1c3b5d"/>
              </a:buClr>
              <a:buFont typeface="Wingdings" charset="2"/>
              <a:buChar char=""/>
            </a:pPr>
            <a:r>
              <a:rPr b="0" lang="en-US" sz="1400" spc="-1" strike="noStrike">
                <a:solidFill>
                  <a:srgbClr val="1c3b5d"/>
                </a:solidFill>
                <a:latin typeface="Georgia"/>
                <a:ea typeface="DejaVu Sans"/>
              </a:rPr>
              <a:t>Is your name Male or Female? (Male/Female Classification)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700"/>
              </a:spcBef>
              <a:buClr>
                <a:srgbClr val="1c3b5d"/>
              </a:buClr>
              <a:buFont typeface="Wingdings" charset="2"/>
              <a:buChar char=""/>
            </a:pPr>
            <a:r>
              <a:rPr b="0" lang="en-US" sz="1400" spc="-1" strike="noStrike">
                <a:solidFill>
                  <a:srgbClr val="1c3b5d"/>
                </a:solidFill>
                <a:latin typeface="Georgia"/>
                <a:ea typeface="DejaVu Sans"/>
              </a:rPr>
              <a:t>Sentimental Analysis of Donald Trump Tweets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700"/>
              </a:spcBef>
              <a:buClr>
                <a:srgbClr val="1c3b5d"/>
              </a:buClr>
              <a:buFont typeface="Wingdings" charset="2"/>
              <a:buChar char=""/>
            </a:pPr>
            <a:r>
              <a:rPr b="0" lang="en-US" sz="1400" spc="-1" strike="noStrike">
                <a:solidFill>
                  <a:srgbClr val="1c3b5d"/>
                </a:solidFill>
                <a:latin typeface="Georgia"/>
                <a:ea typeface="DejaVu Sans"/>
              </a:rPr>
              <a:t>Topic “Theme” Modeling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548640" y="6217920"/>
            <a:ext cx="7221240" cy="45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 u="sng">
                <a:solidFill>
                  <a:srgbClr val="ec8100"/>
                </a:solidFill>
                <a:uFillTx/>
                <a:latin typeface="Arial"/>
                <a:hlinkClick r:id="rId2"/>
              </a:rPr>
              <a:t>https://www.meetup.com/Downtown-Omaha-Machine-Learning-Group/events/264459673/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645920" y="1416600"/>
            <a:ext cx="576000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 PL SungtiL GB"/>
              </a:rPr>
              <a:t>R  DEMO</a:t>
            </a:r>
            <a:br/>
            <a:br/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 PL SungtiL GB"/>
              </a:rPr>
              <a:t>Sentimental Analysis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 PL SungtiL GB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6d6f"/>
                </a:solidFill>
                <a:latin typeface="Arial"/>
                <a:ea typeface="AR PL SungtiL GB"/>
              </a:rPr>
              <a:t>@realDonaldTrump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690172A-112C-4DB8-9359-6E7B409CCC6D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187200" y="6502320"/>
            <a:ext cx="4323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969840" y="3450240"/>
            <a:ext cx="5248080" cy="84744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970920" y="4672080"/>
            <a:ext cx="5276520" cy="103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96520" y="228600"/>
            <a:ext cx="7948800" cy="327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3876ba"/>
                </a:solidFill>
                <a:latin typeface="Georgia"/>
              </a:rPr>
              <a:t>Sentimental analysis of @realDonaldTrump Tweets</a:t>
            </a:r>
            <a:endParaRPr b="1" lang="en-US" sz="2200" spc="-1" strike="noStrike">
              <a:solidFill>
                <a:srgbClr val="3876ba"/>
              </a:solidFill>
              <a:latin typeface="Georgia"/>
              <a:ea typeface="DejaVu Sans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rcRect l="0" t="1559" r="0" b="3126"/>
          <a:stretch/>
        </p:blipFill>
        <p:spPr>
          <a:xfrm>
            <a:off x="1463040" y="822960"/>
            <a:ext cx="6347160" cy="557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57200" y="228600"/>
            <a:ext cx="822708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876ba"/>
                </a:solidFill>
                <a:latin typeface="Georgia"/>
                <a:ea typeface="DejaVu Sans"/>
              </a:rPr>
              <a:t>Sentimental analysis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2" name="Picture 3" descr=""/>
          <p:cNvPicPr/>
          <p:nvPr/>
        </p:nvPicPr>
        <p:blipFill>
          <a:blip r:embed="rId1"/>
          <a:stretch/>
        </p:blipFill>
        <p:spPr>
          <a:xfrm>
            <a:off x="3037680" y="1311480"/>
            <a:ext cx="4833720" cy="3686760"/>
          </a:xfrm>
          <a:prstGeom prst="rect">
            <a:avLst/>
          </a:prstGeom>
          <a:ln>
            <a:noFill/>
          </a:ln>
        </p:spPr>
      </p:pic>
      <p:pic>
        <p:nvPicPr>
          <p:cNvPr id="303" name="Picture 6" descr=""/>
          <p:cNvPicPr/>
          <p:nvPr/>
        </p:nvPicPr>
        <p:blipFill>
          <a:blip r:embed="rId2"/>
          <a:srcRect l="0" t="0" r="0" b="16790"/>
          <a:stretch/>
        </p:blipFill>
        <p:spPr>
          <a:xfrm>
            <a:off x="332640" y="748080"/>
            <a:ext cx="8217720" cy="481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865960" y="1893600"/>
            <a:ext cx="308916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Python DEMO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Gender Identification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71958BEA-2119-45A5-B839-46B0AD65CD1B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187200" y="6502320"/>
            <a:ext cx="4323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Company Confidential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6766560" y="1170000"/>
            <a:ext cx="2285640" cy="50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2865960" y="1893600"/>
            <a:ext cx="308916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Python DEMO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Gender Identification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0C3D15B-055F-4938-8948-9755F665F296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87200" y="6502320"/>
            <a:ext cx="4323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Company Confidential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853920" y="640080"/>
            <a:ext cx="6733800" cy="3472920"/>
          </a:xfrm>
          <a:prstGeom prst="rect">
            <a:avLst/>
          </a:prstGeom>
          <a:ln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3522240" y="3141000"/>
            <a:ext cx="2202840" cy="67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488160" y="218520"/>
            <a:ext cx="783108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Gender Identification/Classification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1005840" y="4051800"/>
            <a:ext cx="6207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Gentium"/>
                <a:ea typeface="DejaVu Sans"/>
              </a:rPr>
              <a:t>Names ending in a, e and i are likely to be female, while names ending in k, o, r, s and t are likely to be male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3462120" y="4721400"/>
            <a:ext cx="3760200" cy="1769400"/>
          </a:xfrm>
          <a:prstGeom prst="rect">
            <a:avLst/>
          </a:prstGeom>
          <a:ln>
            <a:noFill/>
          </a:ln>
        </p:spPr>
      </p:pic>
      <p:sp>
        <p:nvSpPr>
          <p:cNvPr id="316" name="CustomShape 7"/>
          <p:cNvSpPr/>
          <p:nvPr/>
        </p:nvSpPr>
        <p:spPr>
          <a:xfrm>
            <a:off x="7589520" y="2926080"/>
            <a:ext cx="1245600" cy="6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Gender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 = Male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 = Female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57200" y="228600"/>
            <a:ext cx="8227080" cy="1140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876ba"/>
                </a:solidFill>
                <a:latin typeface="Georgia"/>
                <a:ea typeface="DejaVu Sans"/>
              </a:rPr>
              <a:t>Cosine Similarity Toy Example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8" name="Picture 4" descr=""/>
          <p:cNvPicPr/>
          <p:nvPr/>
        </p:nvPicPr>
        <p:blipFill>
          <a:blip r:embed="rId1"/>
          <a:srcRect l="0" t="27879" r="0" b="5605"/>
          <a:stretch/>
        </p:blipFill>
        <p:spPr>
          <a:xfrm>
            <a:off x="560520" y="822960"/>
            <a:ext cx="8020800" cy="3998160"/>
          </a:xfrm>
          <a:prstGeom prst="rect">
            <a:avLst/>
          </a:prstGeom>
          <a:ln>
            <a:noFill/>
          </a:ln>
        </p:spPr>
      </p:pic>
      <p:pic>
        <p:nvPicPr>
          <p:cNvPr id="319" name="Picture 5" descr=""/>
          <p:cNvPicPr/>
          <p:nvPr/>
        </p:nvPicPr>
        <p:blipFill>
          <a:blip r:embed="rId2"/>
          <a:stretch/>
        </p:blipFill>
        <p:spPr>
          <a:xfrm>
            <a:off x="4343400" y="4798440"/>
            <a:ext cx="2512080" cy="193500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5829480" y="5143680"/>
            <a:ext cx="683280" cy="2260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doc1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6058080" y="5507280"/>
            <a:ext cx="683280" cy="2260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doc2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7142760" y="6172200"/>
            <a:ext cx="1597680" cy="2260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Cos O° deg = 1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82840" y="667080"/>
            <a:ext cx="8019360" cy="4378320"/>
          </a:xfrm>
          <a:prstGeom prst="rect">
            <a:avLst/>
          </a:prstGeom>
          <a:solidFill>
            <a:srgbClr val="fdf5fa"/>
          </a:solidFill>
          <a:ln w="12600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547560" y="-152280"/>
            <a:ext cx="8593920" cy="1055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876ba"/>
                </a:solidFill>
                <a:latin typeface="Georgia"/>
                <a:ea typeface="DejaVu Sans"/>
              </a:rPr>
              <a:t>What is a Topic Model?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772560" y="1031040"/>
            <a:ext cx="3207240" cy="703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Intuition behind LDA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Latent Dirichlet Allocation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300"/>
              </a:spcAf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1242720" y="2036520"/>
            <a:ext cx="2266920" cy="19177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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doc1: apple banana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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doc2: apple orange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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doc3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banana orange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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doc4: tiger cat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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doc5: tiger dog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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doc6: cat dog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1242720" y="4413960"/>
            <a:ext cx="226692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Input (what we have):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doc7: cat dog apple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328" name="Table 6"/>
          <p:cNvGraphicFramePr/>
          <p:nvPr/>
        </p:nvGraphicFramePr>
        <p:xfrm>
          <a:off x="4853520" y="955440"/>
          <a:ext cx="2258280" cy="1892160"/>
        </p:xfrm>
        <a:graphic>
          <a:graphicData uri="http://schemas.openxmlformats.org/drawingml/2006/table">
            <a:tbl>
              <a:tblPr/>
              <a:tblGrid>
                <a:gridCol w="766440"/>
                <a:gridCol w="732960"/>
                <a:gridCol w="759240"/>
              </a:tblGrid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</a:tr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Apple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Banana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</a:tr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Orange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Tiger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</a:tr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Cat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  <a:tr h="27036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" name="Table 7"/>
          <p:cNvGraphicFramePr/>
          <p:nvPr/>
        </p:nvGraphicFramePr>
        <p:xfrm>
          <a:off x="4821480" y="2895120"/>
          <a:ext cx="2276280" cy="360000"/>
        </p:xfrm>
        <a:graphic>
          <a:graphicData uri="http://schemas.openxmlformats.org/drawingml/2006/table">
            <a:tbl>
              <a:tblPr/>
              <a:tblGrid>
                <a:gridCol w="663840"/>
                <a:gridCol w="810720"/>
                <a:gridCol w="802080"/>
              </a:tblGrid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 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100%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3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15000"/>
                        </a:lnSpc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doc7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876ba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33%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  <a:tc>
                  <a:txBody>
                    <a:bodyPr lIns="68400" rIns="68400"/>
                    <a:p>
                      <a:pPr algn="r">
                        <a:lnSpc>
                          <a:spcPct val="115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66%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5e6"/>
                    </a:solidFill>
                  </a:tcPr>
                </a:tc>
              </a:tr>
            </a:tbl>
          </a:graphicData>
        </a:graphic>
      </p:graphicFrame>
      <p:sp>
        <p:nvSpPr>
          <p:cNvPr id="330" name="CustomShape 8"/>
          <p:cNvSpPr/>
          <p:nvPr/>
        </p:nvSpPr>
        <p:spPr>
          <a:xfrm>
            <a:off x="794880" y="5071320"/>
            <a:ext cx="759528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basic idea is that documents are represented as random mixtures over latent topics, where each topic is characterized by a distribution over words.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331" name="CustomShape 9"/>
          <p:cNvSpPr/>
          <p:nvPr/>
        </p:nvSpPr>
        <p:spPr>
          <a:xfrm>
            <a:off x="7297920" y="2822400"/>
            <a:ext cx="1524240" cy="9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A human will categorize: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Topic 1 = Fruits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DejaVu Sans"/>
              </a:rPr>
              <a:t>Topic 2 = Animals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2" name="CustomShape 10"/>
          <p:cNvSpPr/>
          <p:nvPr/>
        </p:nvSpPr>
        <p:spPr>
          <a:xfrm>
            <a:off x="3512160" y="2777760"/>
            <a:ext cx="1265760" cy="722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LDA 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(2 topics)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33" name="CustomShape 11"/>
          <p:cNvSpPr/>
          <p:nvPr/>
        </p:nvSpPr>
        <p:spPr>
          <a:xfrm>
            <a:off x="720360" y="5587920"/>
            <a:ext cx="8421120" cy="7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 document typically concerns multiple topics in different proportions; thus, in a document that is 10% about “Discrimination” and 90% about “Sales practices”, there would probably be about 9 times more “Sales practices”, words than “Discrimination” words</a:t>
            </a:r>
            <a:endParaRPr b="0" lang="en-US" sz="14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82880" y="274320"/>
            <a:ext cx="877824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en-US" sz="3200" spc="-1" strike="noStrike">
                <a:solidFill>
                  <a:srgbClr val="3876ba"/>
                </a:solidFill>
                <a:latin typeface="Georgia"/>
                <a:ea typeface="DejaVu Sans"/>
              </a:rPr>
              <a:t>Word2vec - Represent the meaning of word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303120" y="1154160"/>
            <a:ext cx="8749440" cy="3417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 basic neural network models: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Continuous Bag of Word (CBOW): use a window of word to predict the middle word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Skip-gram (SG): use a word to predict the surrounding ones in window.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645768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77BA324-E70D-440F-A11A-32FB56884D0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37" name="Picture 4" descr=""/>
          <p:cNvPicPr/>
          <p:nvPr/>
        </p:nvPicPr>
        <p:blipFill>
          <a:blip r:embed="rId1"/>
          <a:stretch/>
        </p:blipFill>
        <p:spPr>
          <a:xfrm>
            <a:off x="1463040" y="2286000"/>
            <a:ext cx="5029200" cy="3291840"/>
          </a:xfrm>
          <a:prstGeom prst="rect">
            <a:avLst/>
          </a:prstGeom>
          <a:ln>
            <a:noFill/>
          </a:ln>
        </p:spPr>
      </p:pic>
      <p:sp>
        <p:nvSpPr>
          <p:cNvPr id="338" name="CustomShape 4"/>
          <p:cNvSpPr/>
          <p:nvPr/>
        </p:nvSpPr>
        <p:spPr>
          <a:xfrm>
            <a:off x="1005840" y="3200400"/>
            <a:ext cx="388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cat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1005840" y="2651760"/>
            <a:ext cx="41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the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1097280" y="4184640"/>
            <a:ext cx="3596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on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954360" y="4754880"/>
            <a:ext cx="50868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floor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3138120" y="3566160"/>
            <a:ext cx="49680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Xxx?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343" name="TextShape 9"/>
          <p:cNvSpPr txBox="1"/>
          <p:nvPr/>
        </p:nvSpPr>
        <p:spPr>
          <a:xfrm>
            <a:off x="274320" y="5760720"/>
            <a:ext cx="8843400" cy="37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Word2vec is a group of related </a:t>
            </a:r>
            <a:r>
              <a:rPr b="0" lang="en-US" sz="1000" spc="-1" strike="noStrike">
                <a:latin typeface="Arial"/>
              </a:rPr>
              <a:t>models that are used to produce </a:t>
            </a:r>
            <a:r>
              <a:rPr b="0" lang="en-US" sz="1000" spc="-1" strike="noStrike">
                <a:latin typeface="Arial"/>
                <a:hlinkClick r:id="rId2"/>
              </a:rPr>
              <a:t>word embeddings</a:t>
            </a:r>
            <a:r>
              <a:rPr b="0" lang="en-US" sz="1000" spc="-1" strike="noStrike">
                <a:latin typeface="Arial"/>
              </a:rPr>
              <a:t>. These models are </a:t>
            </a:r>
            <a:r>
              <a:rPr b="0" lang="en-US" sz="1000" spc="-1" strike="noStrike">
                <a:latin typeface="Arial"/>
              </a:rPr>
              <a:t>shallow, two-layer </a:t>
            </a:r>
            <a:r>
              <a:rPr b="0" lang="en-US" sz="1000" spc="-1" strike="noStrike">
                <a:latin typeface="Arial"/>
                <a:hlinkClick r:id="rId3"/>
              </a:rPr>
              <a:t>neural networks</a:t>
            </a:r>
            <a:r>
              <a:rPr b="0" lang="en-US" sz="1000" spc="-1" strike="noStrike">
                <a:latin typeface="Arial"/>
              </a:rPr>
              <a:t> that are trained to reconstruct </a:t>
            </a:r>
            <a:r>
              <a:rPr b="0" lang="en-US" sz="1000" spc="-1" strike="noStrike">
                <a:latin typeface="Arial"/>
              </a:rPr>
              <a:t>linguistic contexts of words.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91440"/>
            <a:ext cx="7886520" cy="731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r>
              <a:rPr b="1" lang="en-US" sz="3200" spc="-1" strike="noStrike">
                <a:solidFill>
                  <a:srgbClr val="3876ba"/>
                </a:solidFill>
                <a:latin typeface="Georgia"/>
                <a:ea typeface="DejaVu Sans"/>
              </a:rPr>
              <a:t>Some interesting results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645768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EC7E9CA-BA2F-4234-8332-14B50DECB73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46" name="Picture 4" descr=""/>
          <p:cNvPicPr/>
          <p:nvPr/>
        </p:nvPicPr>
        <p:blipFill>
          <a:blip r:embed="rId1"/>
          <a:srcRect l="0" t="33978" r="0" b="0"/>
          <a:stretch/>
        </p:blipFill>
        <p:spPr>
          <a:xfrm>
            <a:off x="91440" y="1449000"/>
            <a:ext cx="4275720" cy="2665800"/>
          </a:xfrm>
          <a:prstGeom prst="rect">
            <a:avLst/>
          </a:prstGeom>
          <a:ln>
            <a:noFill/>
          </a:ln>
        </p:spPr>
      </p:pic>
      <p:pic>
        <p:nvPicPr>
          <p:cNvPr id="347" name="Picture 5" descr=""/>
          <p:cNvPicPr/>
          <p:nvPr/>
        </p:nvPicPr>
        <p:blipFill>
          <a:blip r:embed="rId2"/>
          <a:stretch/>
        </p:blipFill>
        <p:spPr>
          <a:xfrm>
            <a:off x="4976640" y="1280160"/>
            <a:ext cx="3984480" cy="3643920"/>
          </a:xfrm>
          <a:prstGeom prst="rect">
            <a:avLst/>
          </a:prstGeom>
          <a:ln>
            <a:noFill/>
          </a:ln>
        </p:spPr>
      </p:pic>
      <p:sp>
        <p:nvSpPr>
          <p:cNvPr id="348" name="TextShape 3"/>
          <p:cNvSpPr txBox="1"/>
          <p:nvPr/>
        </p:nvSpPr>
        <p:spPr>
          <a:xfrm>
            <a:off x="5649840" y="894240"/>
            <a:ext cx="2579760" cy="38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Word analogies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87200" y="6502320"/>
            <a:ext cx="4323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Company Confidential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313560" y="61920"/>
            <a:ext cx="8530200" cy="610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876ba"/>
                </a:solidFill>
                <a:latin typeface="Arial"/>
                <a:ea typeface="DejaVu Sans"/>
              </a:rPr>
              <a:t>Conclusion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D116BFA-165F-4718-994B-D36D5E80E3D6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52" name="Picture 2" descr=""/>
          <p:cNvPicPr/>
          <p:nvPr/>
        </p:nvPicPr>
        <p:blipFill>
          <a:blip r:embed="rId1"/>
          <a:srcRect l="6984" t="10924" r="6322" b="9216"/>
          <a:stretch/>
        </p:blipFill>
        <p:spPr>
          <a:xfrm>
            <a:off x="313560" y="596880"/>
            <a:ext cx="7894440" cy="56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43C336C-E52B-4E88-9010-E8F3BDA353D9}" type="slidenum">
              <a:rPr b="0" lang="en-US" sz="1000" spc="-1" strike="noStrike">
                <a:solidFill>
                  <a:srgbClr val="8b8b8b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6320" y="152280"/>
            <a:ext cx="8760600" cy="3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3876ba"/>
                </a:solidFill>
                <a:uFillTx/>
                <a:latin typeface="Georgia"/>
                <a:ea typeface="DejaVu Sans"/>
              </a:rPr>
              <a:t>What is NLP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247680" y="599760"/>
            <a:ext cx="8455680" cy="39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NLP is a branch of data science that consists of systematic processes for </a:t>
            </a:r>
            <a:r>
              <a:rPr b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analyzing, understanding, and deriving information from the text data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 a smart and efficient manner. By utilizing NLP and its components, one can organize the massive chunks of text data, perform numerous automated tasks and solve a wide range of problems such as :</a:t>
            </a:r>
            <a:endParaRPr b="0" lang="en-US" sz="14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summarization.</a:t>
            </a: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Machine translation</a:t>
            </a: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Named entity recognition</a:t>
            </a: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Relationship extraction</a:t>
            </a: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Sentiment analysis</a:t>
            </a: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Speech recognition</a:t>
            </a:r>
            <a:endParaRPr b="0" lang="en-US" sz="2000" spc="-1" strike="noStrike">
              <a:latin typeface="Arial"/>
            </a:endParaRPr>
          </a:p>
          <a:p>
            <a:pPr marL="28584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Topic segmentation etc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274320" y="4757400"/>
            <a:ext cx="8781480" cy="15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NLTK: 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1"/>
              </a:rPr>
              <a:t>http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2"/>
              </a:rPr>
              <a:t>://www.nltk.org/book/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 class: 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3"/>
              </a:rPr>
              <a:t>http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4"/>
              </a:rPr>
              <a:t>://cs224d.stanford.edu/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by Manning : the best course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YouTube Playlist: </a:t>
            </a:r>
            <a:r>
              <a:rPr b="0" lang="en-US" sz="105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5"/>
              </a:rPr>
              <a:t>https://www.youtube.com/watch?v=nfoudtpBV68&amp;list=PL6397E4B26D00A269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Course: 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6"/>
              </a:rPr>
              <a:t>https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7"/>
              </a:rPr>
              <a:t>://ocw.mit.edu/courses/electrical-engineering-and-computer-science/6-864-advanced-natural-language-processing-fall-2005/lecture-notes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8"/>
              </a:rPr>
              <a:t>/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Others:  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9"/>
              </a:rPr>
              <a:t>https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10"/>
              </a:rPr>
              <a:t>://</a:t>
            </a:r>
            <a:r>
              <a:rPr b="0" lang="en-US" sz="11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11"/>
              </a:rPr>
              <a:t>www.quora.com/How-do-I-learn-Natural-Language-Processing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523800" y="4561920"/>
            <a:ext cx="8760600" cy="3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2900" spc="-1" strike="noStrike" u="sng">
                <a:solidFill>
                  <a:srgbClr val="c00000"/>
                </a:solidFill>
                <a:uFillTx/>
                <a:latin typeface="Georgia"/>
                <a:ea typeface="DejaVu Sans"/>
              </a:rPr>
              <a:t>Resources to Learn NLP</a:t>
            </a:r>
            <a:endParaRPr b="0" lang="en-US" sz="29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285840" y="351000"/>
            <a:ext cx="853020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NLP Pipeline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8D6D347A-55C2-4E07-B936-9C0D0200B3C1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55" name="Picture 3" descr=""/>
          <p:cNvPicPr/>
          <p:nvPr/>
        </p:nvPicPr>
        <p:blipFill>
          <a:blip r:embed="rId1"/>
          <a:stretch/>
        </p:blipFill>
        <p:spPr>
          <a:xfrm>
            <a:off x="594360" y="1006920"/>
            <a:ext cx="7466400" cy="48373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2865960" y="1893600"/>
            <a:ext cx="308916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Questions?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55B48B71-6771-4006-AADA-C3A008055734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187200" y="6502320"/>
            <a:ext cx="4323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Company Confidential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285840" y="351000"/>
            <a:ext cx="853020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Machine Learning in brief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B5CDA350-A91A-4CC3-8D0A-19EC424817B6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187200" y="6502320"/>
            <a:ext cx="4323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Company Confidential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365760" y="94320"/>
            <a:ext cx="8453160" cy="630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985B1C7B-BC4F-4A3A-BED8-B1E30CBC2347}" type="slidenum">
              <a:rPr b="0" lang="en-US" sz="1000" spc="-1" strike="noStrike">
                <a:solidFill>
                  <a:srgbClr val="8b8b8b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190440" y="914400"/>
            <a:ext cx="8951040" cy="503568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457200" y="6280560"/>
            <a:ext cx="72363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2"/>
              </a:rPr>
              <a:t>Source: https</a:t>
            </a:r>
            <a:r>
              <a:rPr b="0" lang="en-US" sz="14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3"/>
              </a:rPr>
              <a:t>://web.stanford.edu/~</a:t>
            </a:r>
            <a:r>
              <a:rPr b="0" lang="en-US" sz="14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4"/>
              </a:rPr>
              <a:t>jurafsky/NLPCourseraSlides.html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826560" y="228600"/>
            <a:ext cx="41763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 u="sng">
                <a:solidFill>
                  <a:srgbClr val="3876ba"/>
                </a:solidFill>
                <a:uFillTx/>
                <a:latin typeface="Georgia"/>
                <a:ea typeface="DejaVu Sans"/>
              </a:rPr>
              <a:t>Some applications of NLP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228600" y="699840"/>
            <a:ext cx="8583840" cy="502236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4019400" y="2209680"/>
            <a:ext cx="759600" cy="36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In-law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80880" y="5911200"/>
            <a:ext cx="72363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2"/>
              </a:rPr>
              <a:t>Source: https</a:t>
            </a:r>
            <a:r>
              <a:rPr b="0" lang="en-US" sz="14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3"/>
              </a:rPr>
              <a:t>://web.stanford.edu/~</a:t>
            </a:r>
            <a:r>
              <a:rPr b="0" lang="en-US" sz="1400" spc="-1" strike="noStrike" u="sng">
                <a:solidFill>
                  <a:srgbClr val="ec8100"/>
                </a:solidFill>
                <a:uFillTx/>
                <a:latin typeface="Arial"/>
                <a:ea typeface="DejaVu Sans"/>
                <a:hlinkClick r:id="rId4"/>
              </a:rPr>
              <a:t>jurafsky/NLPCourseraSlides.html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82360" y="228600"/>
            <a:ext cx="30564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1199"/>
              </a:spcBef>
            </a:pPr>
            <a:r>
              <a:rPr b="0" lang="en-US" sz="2400" spc="-1" strike="noStrike" u="sng">
                <a:solidFill>
                  <a:srgbClr val="3876ba"/>
                </a:solidFill>
                <a:uFillTx/>
                <a:latin typeface="Georgia"/>
                <a:ea typeface="DejaVu Sans"/>
              </a:rPr>
              <a:t>Challenges in NLP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02BBDEA6-0971-4A26-A57E-5DB97CCDE800}" type="slidenum">
              <a:rPr b="0" lang="en-US" sz="1000" spc="-1" strike="noStrike">
                <a:solidFill>
                  <a:srgbClr val="8b8b8b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6320" y="76320"/>
            <a:ext cx="876060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2900" spc="-1" strike="noStrike">
                <a:solidFill>
                  <a:srgbClr val="3876ba"/>
                </a:solidFill>
                <a:latin typeface="Georgia"/>
                <a:ea typeface="DejaVu Sans"/>
              </a:rPr>
              <a:t>Definition of Terms used in NLP</a:t>
            </a:r>
            <a:endParaRPr b="0" lang="en-US" sz="29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495360" y="609480"/>
            <a:ext cx="8417520" cy="628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Tokens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– words or entities present in the text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Tokenization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process of converting a text into tokens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N-grams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– A contiguous sequence of n items from a given text or speech eg AGC, CGA (3-grams) , To be (2 grams) or New York (2 grams). A sequence of n-tokens.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N-gram model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Given a sequence of letters – what is the likelihood of the next letter?  (uses: Spell correction, word breaking and text summarization.)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Parts-of-speech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– Words can be analyzed into POS. Major  lexical syntactic categories includes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oun,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erb,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djective,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reposition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TF-IDF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– Term Freq – Inverse Document Frequency – how important a word is to a doc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Corpus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Is a body of text. In Latin corpus means body.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Corpora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– collection of texts.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Synset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A set of one or more words considered to be synonyms in some or all contexts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Morphology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—knowledge of the meaningful components of words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Syntax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—knowledge of the structural relationships between words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Semantics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—Study of linguistic meaning or knowledge of meaning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Pragmatics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— knowledge of the relationship of meaning to the goals and intentions of the speaker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Discourse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—knowledge about linguistic units larger than a single utterance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Ambiquity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A word or phrase or sentence conveys more than  one meaning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Polysemy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Phenomenon of words having multiple meanings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Chunk</a:t>
            </a:r>
            <a:r>
              <a:rPr b="0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A sequence of words in text that constitute a non-recursive, elementary grouping of a particular syntactic category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c00000"/>
                </a:solidFill>
                <a:latin typeface="Arial"/>
                <a:ea typeface="DejaVu Sans"/>
              </a:rPr>
              <a:t>Text object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– a sentence or a phrase or a word or an article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865960" y="1893600"/>
            <a:ext cx="3089160" cy="123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300"/>
              </a:spcAft>
              <a:buClr>
                <a:srgbClr val="ffffff"/>
              </a:buClr>
              <a:buSzPct val="25000"/>
              <a:buFont typeface="Times"/>
              <a:buChar char="‏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3C2E7EB3-B4B9-428E-8B2B-40232FBF2DBD}" type="slidenum">
              <a:rPr b="0" lang="en-US" sz="1000" spc="-1" strike="noStrike">
                <a:solidFill>
                  <a:srgbClr val="808080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731520" y="2743200"/>
            <a:ext cx="3047760" cy="30477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4644720" y="1937880"/>
            <a:ext cx="4133520" cy="20854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rcRect l="0" t="77322" r="0" b="0"/>
          <a:stretch/>
        </p:blipFill>
        <p:spPr>
          <a:xfrm>
            <a:off x="5120640" y="5577840"/>
            <a:ext cx="3600000" cy="7315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rcRect l="0" t="0" r="0" b="70799"/>
          <a:stretch/>
        </p:blipFill>
        <p:spPr>
          <a:xfrm>
            <a:off x="5261760" y="4045680"/>
            <a:ext cx="3600000" cy="9421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5"/>
          <a:srcRect l="0" t="51834" r="0" b="31163"/>
          <a:stretch/>
        </p:blipFill>
        <p:spPr>
          <a:xfrm>
            <a:off x="5178240" y="5120640"/>
            <a:ext cx="3600000" cy="548280"/>
          </a:xfrm>
          <a:prstGeom prst="rect">
            <a:avLst/>
          </a:prstGeom>
          <a:ln>
            <a:noFill/>
          </a:ln>
        </p:spPr>
      </p:pic>
      <p:sp>
        <p:nvSpPr>
          <p:cNvPr id="271" name="TextShape 3"/>
          <p:cNvSpPr txBox="1"/>
          <p:nvPr/>
        </p:nvSpPr>
        <p:spPr>
          <a:xfrm>
            <a:off x="274320" y="274320"/>
            <a:ext cx="8595360" cy="91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2600" spc="-1" strike="noStrike">
                <a:solidFill>
                  <a:srgbClr val="3876ba"/>
                </a:solidFill>
                <a:latin typeface="Arial"/>
              </a:rPr>
              <a:t>TF-IDF: Term frequency–inverse document frequency</a:t>
            </a:r>
            <a:endParaRPr b="1" lang="en-US" sz="2600" spc="-1" strike="noStrike">
              <a:solidFill>
                <a:srgbClr val="3876ba"/>
              </a:solidFill>
              <a:latin typeface="Arial"/>
              <a:ea typeface="DejaVu Sans"/>
            </a:endParaRPr>
          </a:p>
        </p:txBody>
      </p:sp>
      <p:sp>
        <p:nvSpPr>
          <p:cNvPr id="272" name="TextShape 4"/>
          <p:cNvSpPr txBox="1"/>
          <p:nvPr/>
        </p:nvSpPr>
        <p:spPr>
          <a:xfrm>
            <a:off x="522000" y="822960"/>
            <a:ext cx="7981920" cy="45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00" spc="-1" strike="noStrike">
                <a:latin typeface="Arial"/>
              </a:rPr>
              <a:t>TF-IDF is a numerical statistic that </a:t>
            </a:r>
            <a:r>
              <a:rPr b="1" lang="en-US" sz="1300" spc="-1" strike="noStrike">
                <a:latin typeface="Arial"/>
              </a:rPr>
              <a:t>is intended to reflect how important </a:t>
            </a:r>
            <a:r>
              <a:rPr b="0" lang="en-US" sz="1300" spc="-1" strike="noStrike">
                <a:latin typeface="Arial"/>
              </a:rPr>
              <a:t>a word is to a </a:t>
            </a:r>
            <a:r>
              <a:rPr b="0" lang="en-US" sz="1300" spc="-1" strike="noStrike">
                <a:latin typeface="Arial"/>
                <a:hlinkClick r:id="rId6"/>
              </a:rPr>
              <a:t>document</a:t>
            </a:r>
            <a:r>
              <a:rPr b="0" lang="en-US" sz="1300" spc="-1" strike="noStrike">
                <a:latin typeface="Arial"/>
              </a:rPr>
              <a:t> in a collection or </a:t>
            </a:r>
            <a:r>
              <a:rPr b="0" lang="en-US" sz="1300" spc="-1" strike="noStrike">
                <a:latin typeface="Arial"/>
                <a:hlinkClick r:id="rId7"/>
              </a:rPr>
              <a:t>corpus</a:t>
            </a:r>
            <a:r>
              <a:rPr b="0" lang="en-US" sz="1300" spc="-1" strike="noStrike">
                <a:latin typeface="Arial"/>
              </a:rPr>
              <a:t>.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5029200" y="3657600"/>
            <a:ext cx="4133880" cy="232164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457200" y="14400"/>
            <a:ext cx="8227080" cy="74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rm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876ba"/>
                </a:solidFill>
                <a:latin typeface="Arial"/>
                <a:ea typeface="DejaVu Sans"/>
              </a:rPr>
              <a:t>Data extraction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410080" y="762120"/>
            <a:ext cx="3197880" cy="3197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rmAutofit/>
          </a:bodyPr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Goal: Derive from text assertions to store in a database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SCISOR, Jacobs and Rau 1990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Summarizes Dow Jones News stories, and adds information to a database.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Populate database with info extracted from job advert.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2"/>
          <a:stretch/>
        </p:blipFill>
        <p:spPr>
          <a:xfrm>
            <a:off x="380880" y="685800"/>
            <a:ext cx="4483800" cy="5912640"/>
          </a:xfrm>
          <a:prstGeom prst="rect">
            <a:avLst/>
          </a:prstGeom>
          <a:ln>
            <a:noFill/>
          </a:ln>
        </p:spPr>
      </p:pic>
      <p:sp>
        <p:nvSpPr>
          <p:cNvPr id="277" name="CustomShape 3"/>
          <p:cNvSpPr/>
          <p:nvPr/>
        </p:nvSpPr>
        <p:spPr>
          <a:xfrm flipH="1" flipV="1">
            <a:off x="646920" y="2588760"/>
            <a:ext cx="4798080" cy="68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373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4"/>
          <p:cNvSpPr/>
          <p:nvPr/>
        </p:nvSpPr>
        <p:spPr>
          <a:xfrm flipH="1">
            <a:off x="2740320" y="3282840"/>
            <a:ext cx="2740680" cy="296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373b8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5"/>
          <p:cNvSpPr/>
          <p:nvPr/>
        </p:nvSpPr>
        <p:spPr>
          <a:xfrm>
            <a:off x="5340960" y="5029200"/>
            <a:ext cx="3070080" cy="209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Get phone #, names, email from text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267160" y="6502320"/>
            <a:ext cx="345240" cy="191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2193F28F-176F-43C1-B3C1-9692788CF2B5}" type="slidenum">
              <a:rPr b="0" lang="en-US" sz="1000" spc="-1" strike="noStrike">
                <a:solidFill>
                  <a:srgbClr val="8b8b8b"/>
                </a:solidFill>
                <a:latin typeface="Arial"/>
                <a:ea typeface="DejaVu Sans"/>
              </a:rPr>
              <a:t>1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76320" y="0"/>
            <a:ext cx="876060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3876ba"/>
                </a:solidFill>
                <a:latin typeface="Georgia"/>
                <a:ea typeface="DejaVu Sans"/>
              </a:rPr>
              <a:t>Named Entity Recognition(NER)/Extraction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2" name="Picture 3" descr=""/>
          <p:cNvPicPr/>
          <p:nvPr/>
        </p:nvPicPr>
        <p:blipFill>
          <a:blip r:embed="rId1"/>
          <a:stretch/>
        </p:blipFill>
        <p:spPr>
          <a:xfrm>
            <a:off x="373680" y="658080"/>
            <a:ext cx="4645800" cy="22939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6090840" y="2913480"/>
            <a:ext cx="2972880" cy="31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Question Answering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Textual Entailment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Coreference Resolution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467640" y="3130200"/>
            <a:ext cx="13996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c00000"/>
                </a:solidFill>
                <a:latin typeface="Georgia"/>
                <a:ea typeface="DejaVu Sans"/>
              </a:rPr>
              <a:t>Example Text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6687360" y="2535120"/>
            <a:ext cx="114804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c00000"/>
                </a:solidFill>
                <a:latin typeface="Georgia"/>
                <a:ea typeface="DejaVu Sans"/>
              </a:rPr>
              <a:t>Why NER?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6" name="Line 6"/>
          <p:cNvSpPr/>
          <p:nvPr/>
        </p:nvSpPr>
        <p:spPr>
          <a:xfrm>
            <a:off x="6016680" y="2535120"/>
            <a:ext cx="74160" cy="3717720"/>
          </a:xfrm>
          <a:prstGeom prst="line">
            <a:avLst/>
          </a:prstGeom>
          <a:ln>
            <a:solidFill>
              <a:srgbClr val="3373b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Picture 2" descr=""/>
          <p:cNvPicPr/>
          <p:nvPr/>
        </p:nvPicPr>
        <p:blipFill>
          <a:blip r:embed="rId2"/>
          <a:stretch/>
        </p:blipFill>
        <p:spPr>
          <a:xfrm>
            <a:off x="225720" y="3504600"/>
            <a:ext cx="5750640" cy="255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228600"/>
            <a:ext cx="822708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876ba"/>
                </a:solidFill>
                <a:latin typeface="Georgia"/>
                <a:ea typeface="DejaVu Sans"/>
              </a:rPr>
              <a:t>Sentimental analysis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89" name="Group 2"/>
          <p:cNvGrpSpPr/>
          <p:nvPr/>
        </p:nvGrpSpPr>
        <p:grpSpPr>
          <a:xfrm>
            <a:off x="1554480" y="840240"/>
            <a:ext cx="6933960" cy="5013000"/>
            <a:chOff x="1554480" y="840240"/>
            <a:chExt cx="6933960" cy="5013000"/>
          </a:xfrm>
        </p:grpSpPr>
        <p:pic>
          <p:nvPicPr>
            <p:cNvPr id="290" name="Picture 3" descr=""/>
            <p:cNvPicPr/>
            <p:nvPr/>
          </p:nvPicPr>
          <p:blipFill>
            <a:blip r:embed="rId1"/>
            <a:srcRect l="2507" t="813" r="0" b="0"/>
            <a:stretch/>
          </p:blipFill>
          <p:spPr>
            <a:xfrm>
              <a:off x="1554480" y="840240"/>
              <a:ext cx="6933960" cy="5013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1" name="CustomShape 3"/>
            <p:cNvSpPr/>
            <p:nvPr/>
          </p:nvSpPr>
          <p:spPr>
            <a:xfrm>
              <a:off x="1565640" y="1334880"/>
              <a:ext cx="2077200" cy="224280"/>
            </a:xfrm>
            <a:prstGeom prst="rect">
              <a:avLst/>
            </a:prstGeom>
            <a:solidFill>
              <a:schemeClr val="bg1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2" name="CustomShape 4"/>
          <p:cNvSpPr/>
          <p:nvPr/>
        </p:nvSpPr>
        <p:spPr>
          <a:xfrm>
            <a:off x="168840" y="840240"/>
            <a:ext cx="2865960" cy="12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How?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- Dictionary of words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- Rule based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Georgia"/>
                <a:ea typeface="DejaVu Sans"/>
              </a:rPr>
              <a:t>- Sentiment Anal model (API)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76320" y="3939840"/>
            <a:ext cx="3332880" cy="25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0" lang="en-US" sz="1400" spc="-1" strike="noStrike">
                <a:solidFill>
                  <a:srgbClr val="333333"/>
                </a:solidFill>
                <a:latin typeface="Georgia"/>
                <a:ea typeface="DejaVu Sans"/>
              </a:rPr>
              <a:t>1. </a:t>
            </a:r>
            <a:r>
              <a:rPr b="1" lang="en-US" sz="1400" spc="-1" strike="noStrike">
                <a:solidFill>
                  <a:srgbClr val="333333"/>
                </a:solidFill>
                <a:latin typeface="Georgia"/>
                <a:ea typeface="DejaVu Sans"/>
              </a:rPr>
              <a:t>Using a vocabulary: </a:t>
            </a:r>
            <a:r>
              <a:rPr b="0" lang="en-US" sz="1050" spc="-1" strike="noStrike">
                <a:solidFill>
                  <a:srgbClr val="333333"/>
                </a:solidFill>
                <a:latin typeface="Georgia"/>
                <a:ea typeface="DejaVu Sans"/>
              </a:rPr>
              <a:t>looking at important keywords (usually verbs and adjectives) along with modifiers like negation words</a:t>
            </a:r>
            <a:br/>
            <a:br/>
            <a:r>
              <a:rPr b="1" lang="en-US" sz="1400" spc="-1" strike="noStrike">
                <a:solidFill>
                  <a:srgbClr val="333333"/>
                </a:solidFill>
                <a:latin typeface="Georgia"/>
                <a:ea typeface="DejaVu Sans"/>
              </a:rPr>
              <a:t>2. Using rules: </a:t>
            </a:r>
            <a:r>
              <a:rPr b="0" lang="en-US" sz="1050" spc="-1" strike="noStrike">
                <a:solidFill>
                  <a:srgbClr val="333333"/>
                </a:solidFill>
                <a:latin typeface="Georgia"/>
                <a:ea typeface="DejaVu Sans"/>
              </a:rPr>
              <a:t>look at presence of vocabulary words in sentences, use rules to categorize them by sentiment </a:t>
            </a:r>
            <a:br/>
            <a:br/>
            <a:r>
              <a:rPr b="1" lang="en-US" sz="1200" spc="-1" strike="noStrike">
                <a:solidFill>
                  <a:srgbClr val="333333"/>
                </a:solidFill>
                <a:latin typeface="Georgia"/>
                <a:ea typeface="DejaVu Sans"/>
              </a:rPr>
              <a:t>2. Applying ML techniques: </a:t>
            </a:r>
            <a:r>
              <a:rPr b="0" lang="en-US" sz="1050" spc="-1" strike="noStrike">
                <a:solidFill>
                  <a:srgbClr val="333333"/>
                </a:solidFill>
                <a:latin typeface="Georgia"/>
                <a:ea typeface="DejaVu Sans"/>
              </a:rPr>
              <a:t>treat this as a classification problem, amass a dataset and set up features (which could be the keywords in the vocabulary), and train to identify sentiment</a:t>
            </a:r>
            <a:r>
              <a:rPr b="0" lang="en-US" sz="1400" spc="-1" strike="noStrike">
                <a:solidFill>
                  <a:srgbClr val="333333"/>
                </a:solidFill>
                <a:latin typeface="Georgia"/>
                <a:ea typeface="DejaVu Sans"/>
              </a:rPr>
              <a:t>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76ba"/>
      </a:dk2>
      <a:lt2>
        <a:srgbClr val="c4d3e0"/>
      </a:lt2>
      <a:accent1>
        <a:srgbClr val="3876ba"/>
      </a:accent1>
      <a:accent2>
        <a:srgbClr val="75a400"/>
      </a:accent2>
      <a:accent3>
        <a:srgbClr val="ffffff"/>
      </a:accent3>
      <a:accent4>
        <a:srgbClr val="000000"/>
      </a:accent4>
      <a:accent5>
        <a:srgbClr val="aebdd9"/>
      </a:accent5>
      <a:accent6>
        <a:srgbClr val="699400"/>
      </a:accent6>
      <a:hlink>
        <a:srgbClr val="ec8100"/>
      </a:hlink>
      <a:folHlink>
        <a:srgbClr val="7334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76ba"/>
      </a:dk2>
      <a:lt2>
        <a:srgbClr val="c4d3e0"/>
      </a:lt2>
      <a:accent1>
        <a:srgbClr val="3876ba"/>
      </a:accent1>
      <a:accent2>
        <a:srgbClr val="75a400"/>
      </a:accent2>
      <a:accent3>
        <a:srgbClr val="ffffff"/>
      </a:accent3>
      <a:accent4>
        <a:srgbClr val="000000"/>
      </a:accent4>
      <a:accent5>
        <a:srgbClr val="aebdd9"/>
      </a:accent5>
      <a:accent6>
        <a:srgbClr val="699400"/>
      </a:accent6>
      <a:hlink>
        <a:srgbClr val="ec8100"/>
      </a:hlink>
      <a:folHlink>
        <a:srgbClr val="7334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76ba"/>
      </a:dk2>
      <a:lt2>
        <a:srgbClr val="c4d3e0"/>
      </a:lt2>
      <a:accent1>
        <a:srgbClr val="3876ba"/>
      </a:accent1>
      <a:accent2>
        <a:srgbClr val="75a400"/>
      </a:accent2>
      <a:accent3>
        <a:srgbClr val="ffffff"/>
      </a:accent3>
      <a:accent4>
        <a:srgbClr val="000000"/>
      </a:accent4>
      <a:accent5>
        <a:srgbClr val="aebdd9"/>
      </a:accent5>
      <a:accent6>
        <a:srgbClr val="699400"/>
      </a:accent6>
      <a:hlink>
        <a:srgbClr val="ec8100"/>
      </a:hlink>
      <a:folHlink>
        <a:srgbClr val="7334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876ba"/>
      </a:dk2>
      <a:lt2>
        <a:srgbClr val="c4d3e0"/>
      </a:lt2>
      <a:accent1>
        <a:srgbClr val="3876ba"/>
      </a:accent1>
      <a:accent2>
        <a:srgbClr val="75a400"/>
      </a:accent2>
      <a:accent3>
        <a:srgbClr val="ffffff"/>
      </a:accent3>
      <a:accent4>
        <a:srgbClr val="000000"/>
      </a:accent4>
      <a:accent5>
        <a:srgbClr val="aebdd9"/>
      </a:accent5>
      <a:accent6>
        <a:srgbClr val="699400"/>
      </a:accent6>
      <a:hlink>
        <a:srgbClr val="ec8100"/>
      </a:hlink>
      <a:folHlink>
        <a:srgbClr val="7334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050208_White Resource</Template>
  <TotalTime>1345</TotalTime>
  <Application>LibreOffice/6.0.7.3$Linux_X86_64 LibreOffice_project/00m0$Build-3</Application>
  <Company>Genworth Financial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2009-04-02T18:16:34Z</dcterms:created>
  <dc:creator>Genworth</dc:creator>
  <dc:description/>
  <dc:language>en-US</dc:language>
  <cp:lastModifiedBy/>
  <dcterms:modified xsi:type="dcterms:W3CDTF">2019-09-25T12:06:24Z</dcterms:modified>
  <cp:revision>333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Genworth Financial</vt:lpwstr>
  </property>
  <property fmtid="{D5CDD505-2E9C-101B-9397-08002B2CF9AE}" pid="4" name="ContentTypeId">
    <vt:lpwstr>0x010100295B790ECB1ED641918339CFF81AC9BE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10</vt:i4>
  </property>
  <property fmtid="{D5CDD505-2E9C-101B-9397-08002B2CF9AE}" pid="10" name="PresentationFormat">
    <vt:lpwstr>On-screen Show 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16</vt:i4>
  </property>
  <property fmtid="{D5CDD505-2E9C-101B-9397-08002B2CF9AE}" pid="14" name="TitusGUID">
    <vt:lpwstr>2a89c469-8fa4-48e9-9c9f-c6ca9239ebb9</vt:lpwstr>
  </property>
</Properties>
</file>